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314" r:id="rId2"/>
    <p:sldId id="315" r:id="rId3"/>
    <p:sldId id="317" r:id="rId4"/>
    <p:sldId id="318" r:id="rId5"/>
    <p:sldId id="316" r:id="rId6"/>
    <p:sldId id="319" r:id="rId7"/>
    <p:sldId id="320" r:id="rId8"/>
    <p:sldId id="321" r:id="rId9"/>
    <p:sldId id="322" r:id="rId10"/>
    <p:sldId id="323" r:id="rId11"/>
    <p:sldId id="331" r:id="rId12"/>
    <p:sldId id="332" r:id="rId13"/>
    <p:sldId id="333" r:id="rId14"/>
    <p:sldId id="324" r:id="rId15"/>
    <p:sldId id="334" r:id="rId16"/>
    <p:sldId id="325" r:id="rId17"/>
    <p:sldId id="326" r:id="rId18"/>
    <p:sldId id="327" r:id="rId19"/>
    <p:sldId id="329" r:id="rId20"/>
    <p:sldId id="328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FF"/>
    <a:srgbClr val="00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5" autoAdjust="0"/>
    <p:restoredTop sz="94611" autoAdjust="0"/>
  </p:normalViewPr>
  <p:slideViewPr>
    <p:cSldViewPr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7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7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7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7148">
              <a:defRPr sz="1200"/>
            </a:lvl1pPr>
          </a:lstStyle>
          <a:p>
            <a:pPr>
              <a:defRPr/>
            </a:pPr>
            <a:fld id="{3BE48EE1-10CC-4544-8EA0-0C12FE9B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been using advice of attorneys at Venable, LLC (law</a:t>
            </a:r>
            <a:r>
              <a:rPr lang="en-US" baseline="0" dirty="0" smtClean="0"/>
              <a:t> firm that specializes in nonprofits) – Sharon is located in the state of NY.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Currently, about</a:t>
            </a:r>
            <a:r>
              <a:rPr lang="en-US" baseline="0" dirty="0" smtClean="0"/>
              <a:t> 15% or around 1,500 vote in the General Election each fall.  It would be very, very challenging to get over 3,000 votes!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</a:t>
            </a:r>
            <a:r>
              <a:rPr lang="en-US" baseline="0" dirty="0" smtClean="0"/>
              <a:t> policy will be included in EB HB; Whistleblower Policy in both EB HB and Employee HB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Audit</a:t>
            </a:r>
            <a:r>
              <a:rPr lang="en-US" baseline="0" dirty="0" smtClean="0"/>
              <a:t> Committee will have oversight of Whistleblower Policy and COI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Steve should</a:t>
            </a:r>
            <a:r>
              <a:rPr lang="en-US" baseline="0" dirty="0" smtClean="0"/>
              <a:t> read it???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90600" y="6245225"/>
            <a:ext cx="6781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1D38-A877-48A0-87AD-AC96D3486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9E96-1291-483F-81AB-AF9E4A09F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55B8-A3AC-43DE-BCBC-15A6089B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357F-5923-409B-BF27-0CA9B1FDA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2672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FBC2-C930-430F-B6A3-BD015337C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CF68-5465-4BC1-8ED8-EABB8974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F2C0-4485-459E-8C51-35F51F9B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245225"/>
            <a:ext cx="6400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"</a:t>
            </a:r>
            <a:r>
              <a:rPr lang="en-US" dirty="0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83B0-4C24-471C-BCC9-EF6458FB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245225"/>
            <a:ext cx="670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"</a:t>
            </a:r>
            <a:r>
              <a:rPr lang="en-US" dirty="0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A300-96FC-4304-9607-117E3F475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581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581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CDDF-F5DD-4500-94F4-A084FC62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245225"/>
            <a:ext cx="5105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"</a:t>
            </a:r>
            <a:r>
              <a:rPr lang="en-US" dirty="0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06DA-8402-4119-8819-26540CAF7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C763-E9C4-490C-AA1D-92210760A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AF4E-7E27-432F-BB85-56EB95EA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488B-8B1B-455B-AED9-C265BE6E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gif"/><Relationship Id="rId18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wolfe\Desktop\glnav_bg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838200"/>
            <a:ext cx="8229600" cy="41841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305550"/>
            <a:ext cx="632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pic>
        <p:nvPicPr>
          <p:cNvPr id="1026" name="Picture 2" descr="C:\Users\dwolfe\Desktop\AAPT_banner_8_2.gi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" y="152401"/>
            <a:ext cx="4286250" cy="7619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Ä"/>
        <a:defRPr sz="2400">
          <a:solidFill>
            <a:srgbClr val="3333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rgbClr val="3333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rgbClr val="3333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1600">
          <a:solidFill>
            <a:srgbClr val="3333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AAPT Governance Changes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Steve Iona, President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Beth Cunningham, Executive Officer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2060"/>
                </a:solidFill>
              </a:rPr>
              <a:t>"Enhancing the understanding and appreciation of physics through teaching"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Additional Changes to Certificate of Incorporation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Add post office address of office in Maryland (where </a:t>
            </a:r>
            <a:r>
              <a:rPr lang="en-US" dirty="0" err="1" smtClean="0">
                <a:solidFill>
                  <a:srgbClr val="000000"/>
                </a:solidFill>
              </a:rPr>
              <a:t>AAPT’s</a:t>
            </a:r>
            <a:r>
              <a:rPr lang="en-US" dirty="0" smtClean="0">
                <a:solidFill>
                  <a:srgbClr val="000000"/>
                </a:solidFill>
              </a:rPr>
              <a:t> books and records are kept)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Designate the Secretary of State (of NY) as agent to process information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These changes require affirmative approval by 100 members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An officer of AAPT </a:t>
            </a:r>
            <a:r>
              <a:rPr lang="en-US" smtClean="0">
                <a:solidFill>
                  <a:srgbClr val="000000"/>
                </a:solidFill>
              </a:rPr>
              <a:t>will ensure </a:t>
            </a:r>
            <a:r>
              <a:rPr lang="en-US" dirty="0" smtClean="0">
                <a:solidFill>
                  <a:srgbClr val="000000"/>
                </a:solidFill>
              </a:rPr>
              <a:t>necessary paperwork is filed in 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 more information: </a:t>
            </a:r>
            <a:r>
              <a:rPr lang="en-US" dirty="0" err="1" smtClean="0">
                <a:solidFill>
                  <a:srgbClr val="000000"/>
                </a:solidFill>
              </a:rPr>
              <a:t>aapt.org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Screen Shot 2015-01-02 at 9.34.4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779" r="-18779"/>
          <a:stretch>
            <a:fillRect/>
          </a:stretch>
        </p:blipFill>
        <p:spPr>
          <a:xfrm>
            <a:off x="762000" y="1981200"/>
            <a:ext cx="7543800" cy="42433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400800" y="49530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more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9" name="Content Placeholder 8" descr="Screen Shot 2015-01-02 at 9.29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093" r="-21093"/>
          <a:stretch>
            <a:fillRect/>
          </a:stretch>
        </p:blipFill>
        <p:spPr>
          <a:xfrm>
            <a:off x="609600" y="2057400"/>
            <a:ext cx="7900416" cy="4114800"/>
          </a:xfrm>
        </p:spPr>
      </p:pic>
      <p:sp>
        <p:nvSpPr>
          <p:cNvPr id="10" name="Right Arrow 9"/>
          <p:cNvSpPr/>
          <p:nvPr/>
        </p:nvSpPr>
        <p:spPr>
          <a:xfrm>
            <a:off x="1981200" y="4495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3505200" y="3505200"/>
            <a:ext cx="609600" cy="381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 more information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Screen Shot 2015-01-02 at 9.41.2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973" r="-15973"/>
          <a:stretch>
            <a:fillRect/>
          </a:stretch>
        </p:blipFill>
        <p:spPr>
          <a:xfrm>
            <a:off x="914400" y="2133600"/>
            <a:ext cx="7315200" cy="3962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1600" y="5257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Formal Resolution and Vote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At </a:t>
            </a:r>
            <a:r>
              <a:rPr lang="en-US" dirty="0" smtClean="0">
                <a:solidFill>
                  <a:srgbClr val="000000"/>
                </a:solidFill>
              </a:rPr>
              <a:t>Meeting </a:t>
            </a:r>
            <a:r>
              <a:rPr lang="en-US" dirty="0" smtClean="0">
                <a:solidFill>
                  <a:srgbClr val="000000"/>
                </a:solidFill>
              </a:rPr>
              <a:t>of the Members - paper ballot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(sample ballot available at http://www.aapt.org/aboutaapt/organization/AAPT-Governance-Changes-2014.cfm)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Meeting of the Members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When:  Sunday, January 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, at 8:30 pm, immediately following the plenary and prior to the Council meeting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Where: Grande Ballroom </a:t>
            </a:r>
            <a:r>
              <a:rPr lang="en-US" dirty="0" smtClean="0">
                <a:solidFill>
                  <a:srgbClr val="000000"/>
                </a:solidFill>
              </a:rPr>
              <a:t>C (</a:t>
            </a:r>
            <a:r>
              <a:rPr lang="en-US" smtClean="0">
                <a:solidFill>
                  <a:srgbClr val="000000"/>
                </a:solidFill>
              </a:rPr>
              <a:t>Marina Tower)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Please bring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one or more</a:t>
            </a:r>
            <a:r>
              <a:rPr lang="en-US" dirty="0" smtClean="0">
                <a:solidFill>
                  <a:srgbClr val="000000"/>
                </a:solidFill>
              </a:rPr>
              <a:t> friends (voting members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AAPT)!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5: Revise and Update Constitution &amp; Bylaws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Revise and update the AAPT Constitution and Bylaws to conform to best practices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Combine the Constitution and By Laws into one document (titled "By Laws"), as is the current standard for nonprofits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Proposed Action:  Bring the proposed changes to the Executive Board for approval no later than Summer 2015 and to the membership for approval in Fall 2015 as part of the general election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6: Powers To Go To Executive Board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Currently Council's power to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resolve a tie in an election and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to remove an elected member of the Executive Board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NY law states only the Executive Board may have these powers.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Proposed Action: Revise the Council portion of the AAPT Constitution (as part of revision of Constitution &amp; Bylaws)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7:  Sections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91400" cy="4038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Redefine or revise the portion of the Constitution that deals with Sections.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One issue to resolve is that non-AAPT national members may elect Section Representatives.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Proposed Action:  A subcommittee of Section Representatives is currently discussing possible revisions.  Feedback needed from this group!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Recap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09800"/>
            <a:ext cx="65532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Background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AAPT formed in 1930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Incorporated in the state of New York in 1957 to be established as a nonprofit and have stronger legal position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Executive Office now in College Park, MD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New York legislation passed Nonprofit Revitalization Act of 2013 and became effective on July 1,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Questions?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Nonprofit Revitalization Act of 2013 – Main Issues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The Act requires: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Whistle Blower Policy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Conflict of Interest Policy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Specific audit procedures and financial reporting requirements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Board independence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Disclosure of related party transactions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Nonprofit Revitalization Act of 2013 – Main Issues Continued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Act allows nonprofits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to use modern methods of communication including conducting videoconferencing of board meetings 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email to be the official form of communication with members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The result is modernization of nonprofit governance and following of best practices!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AAPT and the 2013 Act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Much of </a:t>
            </a:r>
            <a:r>
              <a:rPr lang="en-US" dirty="0" err="1" smtClean="0">
                <a:solidFill>
                  <a:srgbClr val="000000"/>
                </a:solidFill>
              </a:rPr>
              <a:t>AAPT's</a:t>
            </a:r>
            <a:r>
              <a:rPr lang="en-US" dirty="0" smtClean="0">
                <a:solidFill>
                  <a:srgbClr val="000000"/>
                </a:solidFill>
              </a:rPr>
              <a:t> governance is in compliance with parts of the new act.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However, there are some important changes that AAPT needs to make in order to be compliant with the new act as well as with previous New York nonprofit laws.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1: Quorum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 quorum for elections by members was in the AAPT Constitution or By Laws.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New York state law assumes quorum is a majority of all members eligible to vote (approx. 6,500)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Action Taken:  Executive Board approved definition at November 2014 meeting – quorum is 100 voting members (in Bylaws)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2: Whistleblower Policy and Conflict of Interest Policy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AAPT had Whistleblower Policy and Conflict of Interest Policy but both weren’t compliant with new NY Act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Action Taken:  Executive Board approved new Whistleblower Policy and COI Policy at November 2014 meeting 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Audit Committee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The previous Audit Committee membership and charge did not conform to New York state law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All members of Audit Committee must be members of the Executive Board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Additional oversight responsibilities were added to the charge.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Action Taken:  The Executive Board approved the new Audit Committee membership and charge at the November 2014 meeting.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4: Allowing Electronic Voting to be Non-Unanimous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91400" cy="4038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the Certificate of Incorporation does not state otherwise, AAPT elections or motions conducted electronically require unanimous votes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Proposed Action:  Vote to approve amendment to Certificate of Incorporation to allow non-unanimous voting via electronic elections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1077</Words>
  <Application>Microsoft Macintosh PowerPoint</Application>
  <PresentationFormat>On-screen Show (4:3)</PresentationFormat>
  <Paragraphs>100</Paragraphs>
  <Slides>20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AAPT Governance Changes</vt:lpstr>
      <vt:lpstr>Background</vt:lpstr>
      <vt:lpstr>Nonprofit Revitalization Act of 2013 – Main Issues</vt:lpstr>
      <vt:lpstr>Nonprofit Revitalization Act of 2013 – Main Issues Continued</vt:lpstr>
      <vt:lpstr>AAPT and the 2013 Act</vt:lpstr>
      <vt:lpstr>Issue 1: Quorum</vt:lpstr>
      <vt:lpstr>Issue 2: Whistleblower Policy and Conflict of Interest Policy</vt:lpstr>
      <vt:lpstr>Issue 3: Audit Committee</vt:lpstr>
      <vt:lpstr>Issue 4: Allowing Electronic Voting to be Non-Unanimous</vt:lpstr>
      <vt:lpstr>Additional Changes to Certificate of Incorporation</vt:lpstr>
      <vt:lpstr>For more information: aapt.org</vt:lpstr>
      <vt:lpstr>For more information</vt:lpstr>
      <vt:lpstr>For more information</vt:lpstr>
      <vt:lpstr>Formal Resolution and Vote</vt:lpstr>
      <vt:lpstr>Meeting of the Members</vt:lpstr>
      <vt:lpstr>Issue 5: Revise and Update Constitution &amp; Bylaws</vt:lpstr>
      <vt:lpstr>Issue 6: Powers To Go To Executive Board</vt:lpstr>
      <vt:lpstr>Issue 7:  Sections</vt:lpstr>
      <vt:lpstr>Recap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 Hein</dc:creator>
  <cp:lastModifiedBy>Beth Cunningham</cp:lastModifiedBy>
  <cp:revision>158</cp:revision>
  <dcterms:created xsi:type="dcterms:W3CDTF">2015-01-04T01:10:51Z</dcterms:created>
  <dcterms:modified xsi:type="dcterms:W3CDTF">2015-01-04T01:18:12Z</dcterms:modified>
</cp:coreProperties>
</file>